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83" r:id="rId6"/>
    <p:sldId id="299" r:id="rId7"/>
    <p:sldId id="284" r:id="rId8"/>
    <p:sldId id="285" r:id="rId9"/>
    <p:sldId id="300" r:id="rId10"/>
    <p:sldId id="301" r:id="rId11"/>
    <p:sldId id="302" r:id="rId12"/>
    <p:sldId id="304" r:id="rId13"/>
    <p:sldId id="303" r:id="rId14"/>
    <p:sldId id="2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14E32D-3B82-4869-8B9E-AF13526479B4}" v="1" dt="2022-04-28T16:27:43.7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B611E-80F3-4446-9071-4BD87EB3F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0A1D04-F495-40A0-B495-CF934F3F65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35159-F386-43C5-B749-3F65D8456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7B45E-48F1-41BB-8732-3E0A6CB64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0CDD3-B8B2-482F-B8F9-25D060D0E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072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5ABB9-3F88-4001-8EBC-1E79A70F3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181BB-337F-407F-A782-34119CCD6A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A1F61-7CFC-4F0C-BDCD-D416F6995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7F59F-1ECB-4B28-91B9-323BD30D8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CD0C3-B18E-49B0-9100-242A0C5A8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51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B46065-8E73-4EBB-B363-497DA31E9E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2923B8-1D62-4FD3-B9A0-58494FCA99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53C6C-75B5-41A6-8D04-AFAC18025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33388-C2AE-43ED-B1E9-21F068E75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F82FB-ED99-44DB-B586-3414C1C7A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9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E63A2-AC76-4F40-9199-D095F2E47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3ADF4-8258-46E7-8DCC-4C2285B15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DFDE5-1C19-44F6-8A96-70861DCFF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01860-241F-443D-8B42-D28CCF19F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7A7E9-A28C-4AD9-B152-6CE81EE38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0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13087-CC55-4FD5-BF86-EA40C9B39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FC9E7A-9C90-4F12-81B7-23FA394AA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F65E4-B1A7-4374-AC83-5BAA2EE85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77F29-4D12-4DF1-B719-4800A988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FDDF1-257A-4233-AF41-1F8FEEFB4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8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4361B-B94C-43FA-BBC4-0B2CB4649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05C32-FD4D-4A64-8E0E-096255465E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AF926D-3E2F-440D-A804-734398086A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1A2084-FE7F-488D-94C1-530C425C0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A28210-91EB-42EF-9580-4E808EFE3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49F146-FC80-474D-84CA-ED208F0E5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224AA-3B64-4C24-B4DF-4964FFA6F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C3AA86-03F4-42FA-ADDA-8D2D6103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0AA4DB-22DD-47E7-A027-4E1F12DEF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159973-A7F0-4A89-9D8A-9128F97F4F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F2E5D1-AD3B-4BFC-8250-524A4A4023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EBFEC8-5353-4D36-B3FA-56570ABB8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DA01A3-E8F4-46F5-953B-052093EAA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03568F-8F88-42D4-9177-519ED80BA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97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13D0D-CD1A-401C-9462-4CD3671DA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0E5F83-A80A-4E40-8DC3-3319FF39B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8811EF-4B1B-4E5F-B0BB-FA35175F1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8ED5EE-EDA8-474F-9EA2-AE6D96D2A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09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1FC531-934F-458F-8322-64DF47F4A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CADE98-780B-40C5-B8A2-F813643CA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C19927-8D2A-4D46-A3B0-93C062DCD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68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E0AE6-225D-4D34-B803-EFE9B5954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F201A-932F-488A-A5FE-93F827C77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1EF79E-4402-48DB-AF85-BAED6E560D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D113DD-8F3D-4F65-804D-1DF39E6D4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1759C-94AB-4ADF-A81C-D0E8C91E5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0B44CB-C3E9-4E80-A71E-E34A9B4E9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60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7D87E-74A8-4D35-836D-C79D17F88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8E5A86-13BB-4E49-A3E9-8F4823E01C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1FE60D-FD4F-4BA6-B3B3-8290C5EA6C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9EAF64-6FF0-4E1C-8D95-D32DDA906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0A0E8-C118-4347-9C15-8B2B622DE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3816A-0C39-4202-8FA1-27A85E25D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22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BFE94F-A53E-487B-AF46-48097EA20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9FCA6E-C063-47C9-98FF-CC5274EDD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17A92-4D15-4CC2-B539-AAEFBC3D9D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FAFD9-05EF-4A72-AB5D-030054299465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3A67F-79CB-44E0-8C58-0A52E51A43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40FF9-DD7F-4FE9-A057-579968B783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41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334555" y="5516251"/>
            <a:ext cx="7857446" cy="1173079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368800" y="5479959"/>
            <a:ext cx="66619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NimbusSanNovConSemBol" pitchFamily="2" charset="0"/>
              </a:rPr>
              <a:t>Park Rapids Additions and Renovations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68800" y="6071061"/>
            <a:ext cx="416582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bg1"/>
                </a:solidFill>
                <a:latin typeface="FuturaNo2D" pitchFamily="2" charset="0"/>
              </a:rPr>
              <a:t>PARK RAPIDS PUBLIC SCHOOLS</a:t>
            </a:r>
          </a:p>
        </p:txBody>
      </p:sp>
      <p:pic>
        <p:nvPicPr>
          <p:cNvPr id="1026" name="Picture 2" descr="ICS">
            <a:extLst>
              <a:ext uri="{FF2B5EF4-FFF2-40B4-BE49-F238E27FC236}">
                <a16:creationId xmlns:a16="http://schemas.microsoft.com/office/drawing/2014/main" id="{87DE55D2-9E49-410B-B86A-EF7F54EE33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5613331"/>
            <a:ext cx="1879600" cy="90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 picture containing drawing, room&#10;&#10;Description automatically generated">
            <a:extLst>
              <a:ext uri="{FF2B5EF4-FFF2-40B4-BE49-F238E27FC236}">
                <a16:creationId xmlns:a16="http://schemas.microsoft.com/office/drawing/2014/main" id="{637BDFD2-5AB6-491B-B82F-22DF916846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5836" y="0"/>
            <a:ext cx="2426164" cy="16256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4E718DB-E81B-464D-923B-5AF312DF62A8}"/>
              </a:ext>
            </a:extLst>
          </p:cNvPr>
          <p:cNvSpPr txBox="1"/>
          <p:nvPr/>
        </p:nvSpPr>
        <p:spPr>
          <a:xfrm>
            <a:off x="1610445" y="2051330"/>
            <a:ext cx="897111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Board Update </a:t>
            </a:r>
          </a:p>
          <a:p>
            <a:pPr algn="ctr"/>
            <a:r>
              <a:rPr lang="en-US" sz="4000" dirty="0"/>
              <a:t>Tennis Court – Recommendation to Award</a:t>
            </a:r>
          </a:p>
          <a:p>
            <a:pPr algn="ctr"/>
            <a:r>
              <a:rPr lang="en-US" sz="2800" b="1" dirty="0"/>
              <a:t>May 2nd, 2022</a:t>
            </a:r>
          </a:p>
        </p:txBody>
      </p:sp>
    </p:spTree>
    <p:extLst>
      <p:ext uri="{BB962C8B-B14F-4D97-AF65-F5344CB8AC3E}">
        <p14:creationId xmlns:p14="http://schemas.microsoft.com/office/powerpoint/2010/main" val="58472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50EF7B-F0BF-412C-8B74-49BE37037D78}"/>
              </a:ext>
            </a:extLst>
          </p:cNvPr>
          <p:cNvSpPr/>
          <p:nvPr/>
        </p:nvSpPr>
        <p:spPr>
          <a:xfrm>
            <a:off x="25402" y="6028660"/>
            <a:ext cx="12191999" cy="82934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349" tIns="58227" rIns="116349" bIns="58227" rtlCol="0" anchor="ctr"/>
          <a:lstStyle/>
          <a:p>
            <a:pPr algn="ctr" defTabSz="1163698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A642DC-F662-40DB-8E2A-DFC28ACDA295}"/>
              </a:ext>
            </a:extLst>
          </p:cNvPr>
          <p:cNvSpPr txBox="1"/>
          <p:nvPr/>
        </p:nvSpPr>
        <p:spPr>
          <a:xfrm>
            <a:off x="784148" y="381000"/>
            <a:ext cx="6172139" cy="5027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rgbClr val="FF0000"/>
                </a:solidFill>
                <a:latin typeface="NimbusSanNovConSemBol" pitchFamily="2" charset="0"/>
              </a:rPr>
              <a:t>Tennis Courts – Recommendation to Award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EC1250-37D7-422F-9230-D433FCC1A311}"/>
              </a:ext>
            </a:extLst>
          </p:cNvPr>
          <p:cNvCxnSpPr/>
          <p:nvPr/>
        </p:nvCxnSpPr>
        <p:spPr>
          <a:xfrm>
            <a:off x="933326" y="914480"/>
            <a:ext cx="11906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3884192-8D10-4AAD-BD7D-DA2E5837291F}"/>
              </a:ext>
            </a:extLst>
          </p:cNvPr>
          <p:cNvSpPr txBox="1"/>
          <p:nvPr/>
        </p:nvSpPr>
        <p:spPr>
          <a:xfrm>
            <a:off x="2036753" y="6240367"/>
            <a:ext cx="880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Park Rapids Additions and Renovations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9C1C56-D2CA-453F-9D11-C27EA03F3E56}"/>
              </a:ext>
            </a:extLst>
          </p:cNvPr>
          <p:cNvSpPr txBox="1"/>
          <p:nvPr/>
        </p:nvSpPr>
        <p:spPr>
          <a:xfrm>
            <a:off x="784148" y="2885131"/>
            <a:ext cx="8902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We recommend awarding the contract to </a:t>
            </a:r>
            <a:r>
              <a:rPr lang="en-US" sz="2400" dirty="0" err="1"/>
              <a:t>Gladen</a:t>
            </a:r>
            <a:r>
              <a:rPr lang="en-US" sz="2400" dirty="0"/>
              <a:t> Construction, Inc.</a:t>
            </a:r>
          </a:p>
        </p:txBody>
      </p:sp>
      <p:pic>
        <p:nvPicPr>
          <p:cNvPr id="12" name="Picture 11" descr="A picture containing drawing, room&#10;&#10;Description automatically generated">
            <a:extLst>
              <a:ext uri="{FF2B5EF4-FFF2-40B4-BE49-F238E27FC236}">
                <a16:creationId xmlns:a16="http://schemas.microsoft.com/office/drawing/2014/main" id="{BA4A21B3-C7B2-48A7-AA86-2ED7A3D70A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5836" y="0"/>
            <a:ext cx="2426164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520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CS">
            <a:extLst>
              <a:ext uri="{FF2B5EF4-FFF2-40B4-BE49-F238E27FC236}">
                <a16:creationId xmlns:a16="http://schemas.microsoft.com/office/drawing/2014/main" id="{4B1CAB2F-7212-4C7B-8AD9-22C5BC4851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599" y="4788016"/>
            <a:ext cx="2438400" cy="1170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CB72B2E1-01AA-4CCA-9447-4998EFB80C31}"/>
              </a:ext>
            </a:extLst>
          </p:cNvPr>
          <p:cNvSpPr txBox="1">
            <a:spLocks/>
          </p:cNvSpPr>
          <p:nvPr/>
        </p:nvSpPr>
        <p:spPr>
          <a:xfrm>
            <a:off x="1846480" y="191976"/>
            <a:ext cx="8092639" cy="3830275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3561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50EF7B-F0BF-412C-8B74-49BE37037D78}"/>
              </a:ext>
            </a:extLst>
          </p:cNvPr>
          <p:cNvSpPr/>
          <p:nvPr/>
        </p:nvSpPr>
        <p:spPr>
          <a:xfrm>
            <a:off x="25402" y="6028660"/>
            <a:ext cx="12191999" cy="82934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349" tIns="58227" rIns="116349" bIns="58227" rtlCol="0" anchor="ctr"/>
          <a:lstStyle/>
          <a:p>
            <a:pPr algn="ctr" defTabSz="1163698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A642DC-F662-40DB-8E2A-DFC28ACDA295}"/>
              </a:ext>
            </a:extLst>
          </p:cNvPr>
          <p:cNvSpPr txBox="1"/>
          <p:nvPr/>
        </p:nvSpPr>
        <p:spPr>
          <a:xfrm>
            <a:off x="784148" y="381000"/>
            <a:ext cx="2910412" cy="5027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rgbClr val="FF0000"/>
                </a:solidFill>
                <a:latin typeface="NimbusSanNovConSemBol" pitchFamily="2" charset="0"/>
              </a:rPr>
              <a:t>What’s Been Done?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EC1250-37D7-422F-9230-D433FCC1A311}"/>
              </a:ext>
            </a:extLst>
          </p:cNvPr>
          <p:cNvCxnSpPr/>
          <p:nvPr/>
        </p:nvCxnSpPr>
        <p:spPr>
          <a:xfrm>
            <a:off x="933326" y="914480"/>
            <a:ext cx="11906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3884192-8D10-4AAD-BD7D-DA2E5837291F}"/>
              </a:ext>
            </a:extLst>
          </p:cNvPr>
          <p:cNvSpPr txBox="1"/>
          <p:nvPr/>
        </p:nvSpPr>
        <p:spPr>
          <a:xfrm>
            <a:off x="2036753" y="6240367"/>
            <a:ext cx="880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Park Rapids Additions and Renovations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9C1C56-D2CA-453F-9D11-C27EA03F3E56}"/>
              </a:ext>
            </a:extLst>
          </p:cNvPr>
          <p:cNvSpPr txBox="1"/>
          <p:nvPr/>
        </p:nvSpPr>
        <p:spPr>
          <a:xfrm>
            <a:off x="242584" y="1501174"/>
            <a:ext cx="1197481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Design Development (DD) Progress, Approximately 50% Complete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Held User Group Meetings 1 through 4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2400" dirty="0"/>
              <a:t>Moved into the next step of design and continue to share the plan, gain </a:t>
            </a:r>
          </a:p>
          <a:p>
            <a:pPr lvl="1"/>
            <a:r>
              <a:rPr lang="en-US" sz="2400" dirty="0"/>
              <a:t>     input and communicate with staff and administration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Weekly Design Coordination Meetings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2400" dirty="0"/>
              <a:t>Coordination meetings with all design disciplines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Planning/Coordinating the Frank White Move-out / 7</a:t>
            </a:r>
            <a:r>
              <a:rPr lang="en-US" sz="2400" baseline="30000" dirty="0"/>
              <a:t>th</a:t>
            </a:r>
            <a:r>
              <a:rPr lang="en-US" sz="2400" dirty="0"/>
              <a:t> and 8</a:t>
            </a:r>
            <a:r>
              <a:rPr lang="en-US" sz="2400" baseline="30000" dirty="0"/>
              <a:t>th</a:t>
            </a:r>
            <a:r>
              <a:rPr lang="en-US" sz="2400" dirty="0"/>
              <a:t> Move / Early Childhood Move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A sub-committee has been formed to address this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Hope to vacate Frank White Completely by March/April of ‘23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Scheduled the Soil Investigation Work at Parking Areas and New Construction</a:t>
            </a:r>
          </a:p>
        </p:txBody>
      </p:sp>
      <p:pic>
        <p:nvPicPr>
          <p:cNvPr id="12" name="Picture 11" descr="A picture containing drawing, room&#10;&#10;Description automatically generated">
            <a:extLst>
              <a:ext uri="{FF2B5EF4-FFF2-40B4-BE49-F238E27FC236}">
                <a16:creationId xmlns:a16="http://schemas.microsoft.com/office/drawing/2014/main" id="{BA4A21B3-C7B2-48A7-AA86-2ED7A3D70A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5836" y="0"/>
            <a:ext cx="2426164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45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50EF7B-F0BF-412C-8B74-49BE37037D78}"/>
              </a:ext>
            </a:extLst>
          </p:cNvPr>
          <p:cNvSpPr/>
          <p:nvPr/>
        </p:nvSpPr>
        <p:spPr>
          <a:xfrm>
            <a:off x="25402" y="6028660"/>
            <a:ext cx="12191999" cy="82934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349" tIns="58227" rIns="116349" bIns="58227" rtlCol="0" anchor="ctr"/>
          <a:lstStyle/>
          <a:p>
            <a:pPr algn="ctr" defTabSz="1163698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A642DC-F662-40DB-8E2A-DFC28ACDA295}"/>
              </a:ext>
            </a:extLst>
          </p:cNvPr>
          <p:cNvSpPr txBox="1"/>
          <p:nvPr/>
        </p:nvSpPr>
        <p:spPr>
          <a:xfrm>
            <a:off x="784148" y="381000"/>
            <a:ext cx="2910412" cy="5027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rgbClr val="FF0000"/>
                </a:solidFill>
                <a:latin typeface="NimbusSanNovConSemBol" pitchFamily="2" charset="0"/>
              </a:rPr>
              <a:t>What’s Been Done?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EC1250-37D7-422F-9230-D433FCC1A311}"/>
              </a:ext>
            </a:extLst>
          </p:cNvPr>
          <p:cNvCxnSpPr/>
          <p:nvPr/>
        </p:nvCxnSpPr>
        <p:spPr>
          <a:xfrm>
            <a:off x="933326" y="914480"/>
            <a:ext cx="11906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3884192-8D10-4AAD-BD7D-DA2E5837291F}"/>
              </a:ext>
            </a:extLst>
          </p:cNvPr>
          <p:cNvSpPr txBox="1"/>
          <p:nvPr/>
        </p:nvSpPr>
        <p:spPr>
          <a:xfrm>
            <a:off x="2036753" y="6240367"/>
            <a:ext cx="880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Park Rapids Additions and Renovations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9C1C56-D2CA-453F-9D11-C27EA03F3E56}"/>
              </a:ext>
            </a:extLst>
          </p:cNvPr>
          <p:cNvSpPr txBox="1"/>
          <p:nvPr/>
        </p:nvSpPr>
        <p:spPr>
          <a:xfrm>
            <a:off x="933326" y="1625600"/>
            <a:ext cx="47238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Bid out the Tennis Courts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Held a Staff Tour at Sartell Schools</a:t>
            </a:r>
          </a:p>
          <a:p>
            <a:pPr lvl="1"/>
            <a:endParaRPr lang="en-US" sz="2400" dirty="0"/>
          </a:p>
        </p:txBody>
      </p:sp>
      <p:pic>
        <p:nvPicPr>
          <p:cNvPr id="12" name="Picture 11" descr="A picture containing drawing, room&#10;&#10;Description automatically generated">
            <a:extLst>
              <a:ext uri="{FF2B5EF4-FFF2-40B4-BE49-F238E27FC236}">
                <a16:creationId xmlns:a16="http://schemas.microsoft.com/office/drawing/2014/main" id="{BA4A21B3-C7B2-48A7-AA86-2ED7A3D70A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5836" y="0"/>
            <a:ext cx="2426164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44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50EF7B-F0BF-412C-8B74-49BE37037D78}"/>
              </a:ext>
            </a:extLst>
          </p:cNvPr>
          <p:cNvSpPr/>
          <p:nvPr/>
        </p:nvSpPr>
        <p:spPr>
          <a:xfrm>
            <a:off x="25402" y="6028660"/>
            <a:ext cx="12191999" cy="82934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349" tIns="58227" rIns="116349" bIns="58227" rtlCol="0" anchor="ctr"/>
          <a:lstStyle/>
          <a:p>
            <a:pPr algn="ctr" defTabSz="1163698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A642DC-F662-40DB-8E2A-DFC28ACDA295}"/>
              </a:ext>
            </a:extLst>
          </p:cNvPr>
          <p:cNvSpPr txBox="1"/>
          <p:nvPr/>
        </p:nvSpPr>
        <p:spPr>
          <a:xfrm>
            <a:off x="784148" y="381000"/>
            <a:ext cx="1674241" cy="5027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rgbClr val="FF0000"/>
                </a:solidFill>
                <a:latin typeface="NimbusSanNovConSemBol" pitchFamily="2" charset="0"/>
              </a:rPr>
              <a:t>Upcoming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EC1250-37D7-422F-9230-D433FCC1A311}"/>
              </a:ext>
            </a:extLst>
          </p:cNvPr>
          <p:cNvCxnSpPr/>
          <p:nvPr/>
        </p:nvCxnSpPr>
        <p:spPr>
          <a:xfrm>
            <a:off x="933326" y="914480"/>
            <a:ext cx="11906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3884192-8D10-4AAD-BD7D-DA2E5837291F}"/>
              </a:ext>
            </a:extLst>
          </p:cNvPr>
          <p:cNvSpPr txBox="1"/>
          <p:nvPr/>
        </p:nvSpPr>
        <p:spPr>
          <a:xfrm>
            <a:off x="2036753" y="6240367"/>
            <a:ext cx="880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Park Rapids Additions and Renovations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9C1C56-D2CA-453F-9D11-C27EA03F3E56}"/>
              </a:ext>
            </a:extLst>
          </p:cNvPr>
          <p:cNvSpPr txBox="1"/>
          <p:nvPr/>
        </p:nvSpPr>
        <p:spPr>
          <a:xfrm>
            <a:off x="933326" y="1625600"/>
            <a:ext cx="953491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Design Development Phase!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Continuing to make progress in this design phase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User Group Meeting #5 within the Design Development Phase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2400" dirty="0"/>
              <a:t>Scheduled for this week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Award and Start Construction of the New Tennis Courts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  Continue with Design of the Parking Areas, Playgrounds and Bus Garage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  Continue Frank White / 7</a:t>
            </a:r>
            <a:r>
              <a:rPr lang="en-US" sz="2400" baseline="30000" dirty="0"/>
              <a:t>th</a:t>
            </a:r>
            <a:r>
              <a:rPr lang="en-US" sz="2400" dirty="0"/>
              <a:t> and 8</a:t>
            </a:r>
            <a:r>
              <a:rPr lang="en-US" sz="2400" baseline="30000" dirty="0"/>
              <a:t>th</a:t>
            </a:r>
            <a:r>
              <a:rPr lang="en-US" sz="2400" dirty="0"/>
              <a:t> Move / Early Childhood Move</a:t>
            </a:r>
          </a:p>
        </p:txBody>
      </p:sp>
      <p:pic>
        <p:nvPicPr>
          <p:cNvPr id="12" name="Picture 11" descr="A picture containing drawing, room&#10;&#10;Description automatically generated">
            <a:extLst>
              <a:ext uri="{FF2B5EF4-FFF2-40B4-BE49-F238E27FC236}">
                <a16:creationId xmlns:a16="http://schemas.microsoft.com/office/drawing/2014/main" id="{BA4A21B3-C7B2-48A7-AA86-2ED7A3D70A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5836" y="0"/>
            <a:ext cx="2426164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93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50EF7B-F0BF-412C-8B74-49BE37037D78}"/>
              </a:ext>
            </a:extLst>
          </p:cNvPr>
          <p:cNvSpPr/>
          <p:nvPr/>
        </p:nvSpPr>
        <p:spPr>
          <a:xfrm>
            <a:off x="25402" y="6028660"/>
            <a:ext cx="12191999" cy="82934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349" tIns="58227" rIns="116349" bIns="58227" rtlCol="0" anchor="ctr"/>
          <a:lstStyle/>
          <a:p>
            <a:pPr algn="ctr" defTabSz="1163698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A642DC-F662-40DB-8E2A-DFC28ACDA295}"/>
              </a:ext>
            </a:extLst>
          </p:cNvPr>
          <p:cNvSpPr txBox="1"/>
          <p:nvPr/>
        </p:nvSpPr>
        <p:spPr>
          <a:xfrm>
            <a:off x="784148" y="381000"/>
            <a:ext cx="6990953" cy="5027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rgbClr val="FF0000"/>
                </a:solidFill>
                <a:latin typeface="NimbusSanNovConSemBol" pitchFamily="2" charset="0"/>
              </a:rPr>
              <a:t>Preliminary Overall Schedule – Subject to Change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EC1250-37D7-422F-9230-D433FCC1A311}"/>
              </a:ext>
            </a:extLst>
          </p:cNvPr>
          <p:cNvCxnSpPr/>
          <p:nvPr/>
        </p:nvCxnSpPr>
        <p:spPr>
          <a:xfrm>
            <a:off x="933326" y="914480"/>
            <a:ext cx="11906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3884192-8D10-4AAD-BD7D-DA2E5837291F}"/>
              </a:ext>
            </a:extLst>
          </p:cNvPr>
          <p:cNvSpPr txBox="1"/>
          <p:nvPr/>
        </p:nvSpPr>
        <p:spPr>
          <a:xfrm>
            <a:off x="2036753" y="6240367"/>
            <a:ext cx="880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Park Rapids Additions and Renovations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9C1C56-D2CA-453F-9D11-C27EA03F3E56}"/>
              </a:ext>
            </a:extLst>
          </p:cNvPr>
          <p:cNvSpPr txBox="1"/>
          <p:nvPr/>
        </p:nvSpPr>
        <p:spPr>
          <a:xfrm>
            <a:off x="1042708" y="1501174"/>
            <a:ext cx="1046754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Tennis Courts – Summer of ‘22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Bus Garage – Summer of ‘23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Elementary Parent Pick-up / Drop-off – Summer of ‘23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Elementary Renovations – Summer of ‘24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Frank White Relocation – TBD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Frank White Demolition – May/June of ‘23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Secondary Additions – Commence Summer of ‘23 – Complete June of ’24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Secondary Additions (ALC/Kitchen) – Commence Summer of ‘24 and – Complete</a:t>
            </a:r>
          </a:p>
          <a:p>
            <a:r>
              <a:rPr lang="en-US" sz="2400" dirty="0"/>
              <a:t>     May of ‘25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Secondary Phase 1 Renovations – Summer of ‘24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Secondary Phase 2 Renovations – Summer of ‘25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12" name="Picture 11" descr="A picture containing drawing, room&#10;&#10;Description automatically generated">
            <a:extLst>
              <a:ext uri="{FF2B5EF4-FFF2-40B4-BE49-F238E27FC236}">
                <a16:creationId xmlns:a16="http://schemas.microsoft.com/office/drawing/2014/main" id="{BA4A21B3-C7B2-48A7-AA86-2ED7A3D70A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5836" y="0"/>
            <a:ext cx="2426164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38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50EF7B-F0BF-412C-8B74-49BE37037D78}"/>
              </a:ext>
            </a:extLst>
          </p:cNvPr>
          <p:cNvSpPr/>
          <p:nvPr/>
        </p:nvSpPr>
        <p:spPr>
          <a:xfrm>
            <a:off x="25402" y="6028660"/>
            <a:ext cx="12191999" cy="82934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349" tIns="58227" rIns="116349" bIns="58227" rtlCol="0" anchor="ctr"/>
          <a:lstStyle/>
          <a:p>
            <a:pPr algn="ctr" defTabSz="1163698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A642DC-F662-40DB-8E2A-DFC28ACDA295}"/>
              </a:ext>
            </a:extLst>
          </p:cNvPr>
          <p:cNvSpPr txBox="1"/>
          <p:nvPr/>
        </p:nvSpPr>
        <p:spPr>
          <a:xfrm>
            <a:off x="784148" y="381000"/>
            <a:ext cx="6172139" cy="5027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rgbClr val="FF0000"/>
                </a:solidFill>
                <a:latin typeface="NimbusSanNovConSemBol" pitchFamily="2" charset="0"/>
              </a:rPr>
              <a:t>Tennis Courts – Recommendation to Award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EC1250-37D7-422F-9230-D433FCC1A311}"/>
              </a:ext>
            </a:extLst>
          </p:cNvPr>
          <p:cNvCxnSpPr/>
          <p:nvPr/>
        </p:nvCxnSpPr>
        <p:spPr>
          <a:xfrm>
            <a:off x="933326" y="914480"/>
            <a:ext cx="11906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3884192-8D10-4AAD-BD7D-DA2E5837291F}"/>
              </a:ext>
            </a:extLst>
          </p:cNvPr>
          <p:cNvSpPr txBox="1"/>
          <p:nvPr/>
        </p:nvSpPr>
        <p:spPr>
          <a:xfrm>
            <a:off x="2036753" y="6240367"/>
            <a:ext cx="880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Park Rapids Additions and Renovations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9C1C56-D2CA-453F-9D11-C27EA03F3E56}"/>
              </a:ext>
            </a:extLst>
          </p:cNvPr>
          <p:cNvSpPr txBox="1"/>
          <p:nvPr/>
        </p:nvSpPr>
        <p:spPr>
          <a:xfrm>
            <a:off x="1042708" y="1501174"/>
            <a:ext cx="55794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Received (4) Proposals – Good Coverage!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Low Contractor, </a:t>
            </a:r>
            <a:r>
              <a:rPr lang="en-US" sz="2400" dirty="0" err="1"/>
              <a:t>Gladen</a:t>
            </a:r>
            <a:r>
              <a:rPr lang="en-US" sz="2400" dirty="0"/>
              <a:t>, Under Estimate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Contractor  Intends on Starting Soon</a:t>
            </a:r>
          </a:p>
        </p:txBody>
      </p:sp>
      <p:pic>
        <p:nvPicPr>
          <p:cNvPr id="12" name="Picture 11" descr="A picture containing drawing, room&#10;&#10;Description automatically generated">
            <a:extLst>
              <a:ext uri="{FF2B5EF4-FFF2-40B4-BE49-F238E27FC236}">
                <a16:creationId xmlns:a16="http://schemas.microsoft.com/office/drawing/2014/main" id="{BA4A21B3-C7B2-48A7-AA86-2ED7A3D70A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5836" y="0"/>
            <a:ext cx="2426164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682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884192-8D10-4AAD-BD7D-DA2E5837291F}"/>
              </a:ext>
            </a:extLst>
          </p:cNvPr>
          <p:cNvSpPr txBox="1"/>
          <p:nvPr/>
        </p:nvSpPr>
        <p:spPr>
          <a:xfrm>
            <a:off x="2036753" y="6240367"/>
            <a:ext cx="880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Park Rapids Additions and Renovations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5253BBE-E843-4FAA-A3C2-FA3DC347EF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2368" y="378941"/>
            <a:ext cx="8019783" cy="6270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58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884192-8D10-4AAD-BD7D-DA2E5837291F}"/>
              </a:ext>
            </a:extLst>
          </p:cNvPr>
          <p:cNvSpPr txBox="1"/>
          <p:nvPr/>
        </p:nvSpPr>
        <p:spPr>
          <a:xfrm>
            <a:off x="2036753" y="6240367"/>
            <a:ext cx="880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Park Rapids Additions and Renovations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ECFE26-0E23-41D9-87A7-1E298A9293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4519" y="466158"/>
            <a:ext cx="8104992" cy="5370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360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884192-8D10-4AAD-BD7D-DA2E5837291F}"/>
              </a:ext>
            </a:extLst>
          </p:cNvPr>
          <p:cNvSpPr txBox="1"/>
          <p:nvPr/>
        </p:nvSpPr>
        <p:spPr>
          <a:xfrm>
            <a:off x="2036753" y="6240367"/>
            <a:ext cx="880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Park Rapids Additions and Renovations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589C34-D420-463C-95F7-91550C09CB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1008" y="0"/>
            <a:ext cx="64299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54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SecurityGroups xmlns="056cea96-dd28-47b3-af23-a1f5a3b39357" xsi:nil="true"/>
    <MigrationWizId xmlns="056cea96-dd28-47b3-af23-a1f5a3b39357">11f086b0-c642-4b0d-af85-2f9ee16e65ea</MigrationWizId>
    <MigrationWizIdPermissions xmlns="056cea96-dd28-47b3-af23-a1f5a3b39357" xsi:nil="true"/>
    <MigrationWizIdPermissionLevels xmlns="056cea96-dd28-47b3-af23-a1f5a3b39357" xsi:nil="true"/>
    <MigrationWizIdDocumentLibraryPermissions xmlns="056cea96-dd28-47b3-af23-a1f5a3b3935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668617D244AC4BA1DF193AA98124A6" ma:contentTypeVersion="5" ma:contentTypeDescription="Create a new document." ma:contentTypeScope="" ma:versionID="a8eb9d61c9cc41e24b5fb99e173ede13">
  <xsd:schema xmlns:xsd="http://www.w3.org/2001/XMLSchema" xmlns:xs="http://www.w3.org/2001/XMLSchema" xmlns:p="http://schemas.microsoft.com/office/2006/metadata/properties" xmlns:ns2="056cea96-dd28-47b3-af23-a1f5a3b39357" targetNamespace="http://schemas.microsoft.com/office/2006/metadata/properties" ma:root="true" ma:fieldsID="0d90c3079279d4e4b84219fefb34a403" ns2:_="">
    <xsd:import namespace="056cea96-dd28-47b3-af23-a1f5a3b39357"/>
    <xsd:element name="properties">
      <xsd:complexType>
        <xsd:sequence>
          <xsd:element name="documentManagement">
            <xsd:complexType>
              <xsd:all>
                <xsd:element ref="ns2:MigrationWizId" minOccurs="0"/>
                <xsd:element ref="ns2:MigrationWizIdPermissions" minOccurs="0"/>
                <xsd:element ref="ns2:MigrationWizIdPermissionLevels" minOccurs="0"/>
                <xsd:element ref="ns2:MigrationWizIdDocumentLibraryPermissions" minOccurs="0"/>
                <xsd:element ref="ns2:MigrationWizIdSecurityGroup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6cea96-dd28-47b3-af23-a1f5a3b39357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7A181C-A63E-480F-91FF-0C2CC62E8C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1C57DA-E590-4C7C-85FD-D4FC6B9418E7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00d40a33-17ed-4d4f-9c40-8f07bfa7227b"/>
    <ds:schemaRef ds:uri="http://www.w3.org/XML/1998/namespace"/>
    <ds:schemaRef ds:uri="056cea96-dd28-47b3-af23-a1f5a3b39357"/>
  </ds:schemaRefs>
</ds:datastoreItem>
</file>

<file path=customXml/itemProps3.xml><?xml version="1.0" encoding="utf-8"?>
<ds:datastoreItem xmlns:ds="http://schemas.openxmlformats.org/officeDocument/2006/customXml" ds:itemID="{ADF8A2F2-EA81-4921-81D6-0FBC3952F4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6cea96-dd28-47b3-af23-a1f5a3b393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398</Words>
  <Application>Microsoft Office PowerPoint</Application>
  <PresentationFormat>Widescreen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FuturaNo2D</vt:lpstr>
      <vt:lpstr>NimbusSanNovConSemBol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Leapaldt</dc:creator>
  <cp:lastModifiedBy>Kim Splett</cp:lastModifiedBy>
  <cp:revision>37</cp:revision>
  <dcterms:created xsi:type="dcterms:W3CDTF">2020-07-02T17:11:50Z</dcterms:created>
  <dcterms:modified xsi:type="dcterms:W3CDTF">2022-04-28T19:28:21Z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0x0101002B668617D244AC4BA1DF193AA98124A6</vt:lpwstr>
  </property>
  <property fmtid="{D5CDD505-2E9C-101B-9397-08002B2CF9AE}" pid="3" name="Order">
    <vt:r8>2100</vt:r8>
  </property>
</Properties>
</file>