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3" r:id="rId6"/>
    <p:sldId id="320" r:id="rId7"/>
    <p:sldId id="311" r:id="rId8"/>
    <p:sldId id="321" r:id="rId9"/>
    <p:sldId id="312" r:id="rId10"/>
    <p:sldId id="309" r:id="rId11"/>
    <p:sldId id="326" r:id="rId12"/>
    <p:sldId id="327" r:id="rId13"/>
    <p:sldId id="328" r:id="rId14"/>
    <p:sldId id="325" r:id="rId15"/>
    <p:sldId id="310" r:id="rId16"/>
    <p:sldId id="316" r:id="rId17"/>
    <p:sldId id="317" r:id="rId18"/>
    <p:sldId id="313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43FC4-258F-4F64-B993-145A63633BC3}" v="5" dt="2022-07-18T19:05:51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611E-80F3-4446-9071-4BD87EB3F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A1D04-F495-40A0-B495-CF934F3F6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5159-F386-43C5-B749-3F65D845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7B45E-48F1-41BB-8732-3E0A6CB6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0CDD3-B8B2-482F-B8F9-25D060D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ABB9-3F88-4001-8EBC-1E79A70F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181BB-337F-407F-A782-34119CCD6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A1F61-7CFC-4F0C-BDCD-D416F699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7F59F-1ECB-4B28-91B9-323BD30D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CD0C3-B18E-49B0-9100-242A0C5A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B46065-8E73-4EBB-B363-497DA31E9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923B8-1D62-4FD3-B9A0-58494FCA9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53C6C-75B5-41A6-8D04-AFAC1802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33388-C2AE-43ED-B1E9-21F068E7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F82FB-ED99-44DB-B586-3414C1C7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63A2-AC76-4F40-9199-D095F2E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ADF4-8258-46E7-8DCC-4C2285B15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DFDE5-1C19-44F6-8A96-70861DCF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1860-241F-443D-8B42-D28CCF19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7A7E9-A28C-4AD9-B152-6CE81EE3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3087-CC55-4FD5-BF86-EA40C9B3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C9E7A-9C90-4F12-81B7-23FA394A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F65E4-B1A7-4374-AC83-5BAA2EE8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7F29-4D12-4DF1-B719-4800A988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FDDF1-257A-4233-AF41-1F8FEEFB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361B-B94C-43FA-BBC4-0B2CB464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05C32-FD4D-4A64-8E0E-096255465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F926D-3E2F-440D-A804-734398086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2084-FE7F-488D-94C1-530C425C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28210-91EB-42EF-9580-4E808EFE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9F146-FC80-474D-84CA-ED208F0E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224AA-3B64-4C24-B4DF-4964FFA6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3AA86-03F4-42FA-ADDA-8D2D6103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AA4DB-22DD-47E7-A027-4E1F12DEF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59973-A7F0-4A89-9D8A-9128F97F4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2E5D1-AD3B-4BFC-8250-524A4A402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BFEC8-5353-4D36-B3FA-56570ABB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A01A3-E8F4-46F5-953B-052093EA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3568F-8F88-42D4-9177-519ED80B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9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3D0D-CD1A-401C-9462-4CD3671D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E5F83-A80A-4E40-8DC3-3319FF39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811EF-4B1B-4E5F-B0BB-FA35175F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ED5EE-EDA8-474F-9EA2-AE6D96D2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FC531-934F-458F-8322-64DF47F4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ADE98-780B-40C5-B8A2-F813643C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19927-8D2A-4D46-A3B0-93C062DC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0AE6-225D-4D34-B803-EFE9B595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F201A-932F-488A-A5FE-93F827C7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EF79E-4402-48DB-AF85-BAED6E560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113DD-8F3D-4F65-804D-1DF39E6D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1759C-94AB-4ADF-A81C-D0E8C91E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B44CB-C3E9-4E80-A71E-E34A9B4E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D87E-74A8-4D35-836D-C79D17F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E5A86-13BB-4E49-A3E9-8F4823E01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FE60D-FD4F-4BA6-B3B3-8290C5EA6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EAF64-6FF0-4E1C-8D95-D32DDA90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0A0E8-C118-4347-9C15-8B2B622D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3816A-0C39-4202-8FA1-27A85E25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FE94F-A53E-487B-AF46-48097EA2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CA6E-C063-47C9-98FF-CC5274EDD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17A92-4D15-4CC2-B539-AAEFBC3D9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FAFD9-05EF-4A72-AB5D-03005429946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A67F-79CB-44E0-8C58-0A52E51A4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40FF9-DD7F-4FE9-A057-579968B78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4555" y="5516251"/>
            <a:ext cx="7857446" cy="117307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68800" y="5479959"/>
            <a:ext cx="666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mbusSanNovConSemBol" pitchFamily="2" charset="0"/>
              </a:rPr>
              <a:t>Park Rapids Additions and Renovations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8800" y="6071061"/>
            <a:ext cx="416582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chemeClr val="bg1"/>
                </a:solidFill>
                <a:latin typeface="FuturaNo2D" pitchFamily="2" charset="0"/>
              </a:rPr>
              <a:t>PARK RAPIDS PUBLIC SCHOOLS</a:t>
            </a:r>
          </a:p>
        </p:txBody>
      </p:sp>
      <p:pic>
        <p:nvPicPr>
          <p:cNvPr id="1026" name="Picture 2" descr="ICS">
            <a:extLst>
              <a:ext uri="{FF2B5EF4-FFF2-40B4-BE49-F238E27FC236}">
                <a16:creationId xmlns:a16="http://schemas.microsoft.com/office/drawing/2014/main" id="{87DE55D2-9E49-410B-B86A-EF7F54EE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613331"/>
            <a:ext cx="1879600" cy="9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637BDFD2-5AB6-491B-B82F-22DF91684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718DB-E81B-464D-923B-5AF312DF62A8}"/>
              </a:ext>
            </a:extLst>
          </p:cNvPr>
          <p:cNvSpPr txBox="1"/>
          <p:nvPr/>
        </p:nvSpPr>
        <p:spPr>
          <a:xfrm>
            <a:off x="2862764" y="2067806"/>
            <a:ext cx="69113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Secondary Design Development </a:t>
            </a:r>
          </a:p>
          <a:p>
            <a:pPr algn="ctr"/>
            <a:r>
              <a:rPr lang="en-US" sz="2800" b="1" dirty="0"/>
              <a:t>July 25, 2022</a:t>
            </a:r>
          </a:p>
        </p:txBody>
      </p:sp>
    </p:spTree>
    <p:extLst>
      <p:ext uri="{BB962C8B-B14F-4D97-AF65-F5344CB8AC3E}">
        <p14:creationId xmlns:p14="http://schemas.microsoft.com/office/powerpoint/2010/main" val="5847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178317" y="194102"/>
            <a:ext cx="3501984" cy="6874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Phase 3 Renovations</a:t>
            </a:r>
            <a:b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</a:br>
            <a:r>
              <a:rPr lang="en-US" sz="1200" dirty="0">
                <a:solidFill>
                  <a:srgbClr val="FF0000"/>
                </a:solidFill>
                <a:latin typeface="NimbusSanNovConSemBol" pitchFamily="2" charset="0"/>
              </a:rPr>
              <a:t>Locker Rooms, Concessions and CTE – Summer of ‘25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FE9A9-E7FB-4DC9-9473-0D3B37894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81" y="1939729"/>
            <a:ext cx="10411838" cy="37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6104876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Secondary Design Development - Schedule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95ECC6-74D8-E598-2EFD-7C6F6C9BCA83}"/>
              </a:ext>
            </a:extLst>
          </p:cNvPr>
          <p:cNvGraphicFramePr>
            <a:graphicFrameLocks noGrp="1"/>
          </p:cNvGraphicFramePr>
          <p:nvPr/>
        </p:nvGraphicFramePr>
        <p:xfrm>
          <a:off x="1935892" y="1222449"/>
          <a:ext cx="7315200" cy="2815590"/>
        </p:xfrm>
        <a:graphic>
          <a:graphicData uri="http://schemas.openxmlformats.org/drawingml/2006/table">
            <a:tbl>
              <a:tblPr/>
              <a:tblGrid>
                <a:gridCol w="4714875">
                  <a:extLst>
                    <a:ext uri="{9D8B030D-6E8A-4147-A177-3AD203B41FA5}">
                      <a16:colId xmlns:a16="http://schemas.microsoft.com/office/drawing/2014/main" val="452284654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324700669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13400658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0099491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Task Name</a:t>
                      </a:r>
                      <a:endParaRPr lang="en-US" sz="9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Duration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Start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Finish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18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Secondary Additions and Renovations - Precon Schedule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11/2/21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5/1/23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28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Preconstruction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11/2/21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11/23/21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80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Schematic Design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11/2/21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3/21/22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03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Design Development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3/22/22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7/18/22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163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Construction Documents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7/12/22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5/1/23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101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Precast Bid Package #1 Complete by Design Team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8/19/22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8/19/22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795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Construction Documents Process 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7/12/22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12/5/22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24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ICS Budget / Schedule Preparation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12/6/22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12/19/22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047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      CD Board Approval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Mon 12/19/22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ED1C24"/>
                          </a:solidFill>
                          <a:effectLst/>
                          <a:latin typeface="Calibri" panose="020F0502020204030204" pitchFamily="34" charset="0"/>
                        </a:rPr>
                        <a:t>Mon 12/19/22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9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Bid Procurement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12/20/22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1/24/23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2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Bid Opening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Tue 1/24/23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Tue 1/24/23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08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Critical Submittals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1/25/23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2/21/23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70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Contract Procurement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1/25/23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3/7/23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35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State Plan Review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12/20/22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5/1/23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50081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A309CE-66D9-D108-47D8-2A4402077616}"/>
              </a:ext>
            </a:extLst>
          </p:cNvPr>
          <p:cNvGraphicFramePr>
            <a:graphicFrameLocks noGrp="1"/>
          </p:cNvGraphicFramePr>
          <p:nvPr/>
        </p:nvGraphicFramePr>
        <p:xfrm>
          <a:off x="1935892" y="4061415"/>
          <a:ext cx="7315200" cy="1276350"/>
        </p:xfrm>
        <a:graphic>
          <a:graphicData uri="http://schemas.openxmlformats.org/drawingml/2006/table">
            <a:tbl>
              <a:tblPr/>
              <a:tblGrid>
                <a:gridCol w="4714875">
                  <a:extLst>
                    <a:ext uri="{9D8B030D-6E8A-4147-A177-3AD203B41FA5}">
                      <a16:colId xmlns:a16="http://schemas.microsoft.com/office/drawing/2014/main" val="429082528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878007286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52925996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0197039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Task Name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Duration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Start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Finish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371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 White Demolition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5/15/23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6/2/23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700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Construction - South Additions and HS Admin Additions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6/5/23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8/2/24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742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1 Renovations - Media and East Clasrooms / Bathrooms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6/3/24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8/23/24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37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Construction - Kitchen/ALC/Transportation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6/3/24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2/28/25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10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2 Renovations - West Classrooms (High School)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8/26/24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2/28/25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24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3 Renovations - Locker Room, Concessions, CTE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days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6/2/25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8/22/25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118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4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6047746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Secondary Design Development - Estimate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35A13-FD51-A02D-33E9-1D0620C0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85" y="1095472"/>
            <a:ext cx="7447257" cy="42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6047746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Secondary Design Development - Estimate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C46CE2-D913-2FD4-1CFC-C0A9ED16F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617" y="1095473"/>
            <a:ext cx="7396427" cy="46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3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505605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Summary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ED6138-4EF5-89C0-DE4A-1C80DB3E3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49159" y="345370"/>
            <a:ext cx="5214025" cy="609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466538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Secondary Design Development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868660" y="1888138"/>
            <a:ext cx="10180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Recommend to Approve the Secondary Design Development as Presented</a:t>
            </a:r>
          </a:p>
          <a:p>
            <a:r>
              <a:rPr lang="en-US" sz="2400" dirty="0"/>
              <a:t>    with the Authorization to proceed with Construction Documents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CS">
            <a:extLst>
              <a:ext uri="{FF2B5EF4-FFF2-40B4-BE49-F238E27FC236}">
                <a16:creationId xmlns:a16="http://schemas.microsoft.com/office/drawing/2014/main" id="{4B1CAB2F-7212-4C7B-8AD9-22C5BC48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9" y="4788016"/>
            <a:ext cx="2438400" cy="11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B72B2E1-01AA-4CCA-9447-4998EFB80C31}"/>
              </a:ext>
            </a:extLst>
          </p:cNvPr>
          <p:cNvSpPr txBox="1">
            <a:spLocks/>
          </p:cNvSpPr>
          <p:nvPr/>
        </p:nvSpPr>
        <p:spPr>
          <a:xfrm>
            <a:off x="1846480" y="191976"/>
            <a:ext cx="8092639" cy="383027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6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4588436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Secondary Design Development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868660" y="1888138"/>
            <a:ext cx="48830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We’ll Review the Following: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Plan Review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High School Phasing / Schedule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Construction Estimate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6581225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Secondary Design Development – Plan Review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313F5-1A2E-1446-015F-3B056D02E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07" y="1126188"/>
            <a:ext cx="8279027" cy="473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6581225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Secondary Design Development – Plan Review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5B9D8-3A6F-DADA-2ECA-BC40BE26B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00" y="2021969"/>
            <a:ext cx="10005092" cy="32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6581225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Secondary Design Development – Plan Review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8CFEE8-F6C0-149F-7E18-A9C636671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48" y="1558537"/>
            <a:ext cx="10265766" cy="436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5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6581225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Secondary Design Development – Plan Review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868660" y="1888138"/>
            <a:ext cx="2546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JLG Presentation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A86C5E-2D20-FC62-400B-A58335848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59" y="194101"/>
            <a:ext cx="8635152" cy="6583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207500" y="194102"/>
            <a:ext cx="2654894" cy="6874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Phase 1 Additions</a:t>
            </a:r>
            <a:b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</a:br>
            <a:r>
              <a:rPr lang="en-US" sz="1200" dirty="0">
                <a:solidFill>
                  <a:srgbClr val="FF0000"/>
                </a:solidFill>
                <a:latin typeface="NimbusSanNovConSemBol" pitchFamily="2" charset="0"/>
              </a:rPr>
              <a:t>June ‘23 to August ‘24</a:t>
            </a:r>
            <a:endParaRPr lang="en-US" sz="2667" dirty="0">
              <a:solidFill>
                <a:srgbClr val="FF0000"/>
              </a:solidFill>
              <a:latin typeface="NimbusSanNovConSemBol" pitchFamily="2" charset="0"/>
            </a:endParaRP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CCBDD-D2CB-AEA3-A2A0-A16039AC3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105" y="960800"/>
            <a:ext cx="8173447" cy="58971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207500" y="194102"/>
            <a:ext cx="5793958" cy="8720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Phase 1 Renovations / Phase 2 Additions</a:t>
            </a:r>
            <a:b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</a:br>
            <a:r>
              <a:rPr lang="en-US" sz="1200" dirty="0">
                <a:solidFill>
                  <a:srgbClr val="FF0000"/>
                </a:solidFill>
                <a:latin typeface="NimbusSanNovConSemBol" pitchFamily="2" charset="0"/>
              </a:rPr>
              <a:t>Major Renovation – June ‘24 thru August ‘24</a:t>
            </a:r>
          </a:p>
          <a:p>
            <a:r>
              <a:rPr lang="en-US" sz="1200" dirty="0">
                <a:solidFill>
                  <a:srgbClr val="FF0000"/>
                </a:solidFill>
                <a:latin typeface="NimbusSanNovConSemBol" pitchFamily="2" charset="0"/>
              </a:rPr>
              <a:t>Kitchen/ALC/Transportation Additions – June ‘24 through March ‘25</a:t>
            </a:r>
            <a:endParaRPr lang="en-US" sz="2667" dirty="0">
              <a:solidFill>
                <a:srgbClr val="FF0000"/>
              </a:solidFill>
              <a:latin typeface="NimbusSanNovConSemBol" pitchFamily="2" charset="0"/>
            </a:endParaRP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820ED1-94EC-8550-B1E1-7F72E716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570" y="873986"/>
            <a:ext cx="7294024" cy="51100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207500" y="194102"/>
            <a:ext cx="3525389" cy="6874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Phase 2 Renovations</a:t>
            </a:r>
            <a:b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</a:br>
            <a:r>
              <a:rPr lang="en-US" sz="1200" dirty="0">
                <a:solidFill>
                  <a:srgbClr val="FF0000"/>
                </a:solidFill>
                <a:latin typeface="NimbusSanNovConSemBol" pitchFamily="2" charset="0"/>
              </a:rPr>
              <a:t>High School Classrooms  - Sept ‘24 through March ‘25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056cea96-dd28-47b3-af23-a1f5a3b39357" xsi:nil="true"/>
    <MigrationWizId xmlns="056cea96-dd28-47b3-af23-a1f5a3b39357">11f086b0-c642-4b0d-af85-2f9ee16e65ea</MigrationWizId>
    <MigrationWizIdPermissions xmlns="056cea96-dd28-47b3-af23-a1f5a3b39357" xsi:nil="true"/>
    <MigrationWizIdPermissionLevels xmlns="056cea96-dd28-47b3-af23-a1f5a3b39357" xsi:nil="true"/>
    <MigrationWizIdDocumentLibraryPermissions xmlns="056cea96-dd28-47b3-af23-a1f5a3b3935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68617D244AC4BA1DF193AA98124A6" ma:contentTypeVersion="5" ma:contentTypeDescription="Create a new document." ma:contentTypeScope="" ma:versionID="a8eb9d61c9cc41e24b5fb99e173ede13">
  <xsd:schema xmlns:xsd="http://www.w3.org/2001/XMLSchema" xmlns:xs="http://www.w3.org/2001/XMLSchema" xmlns:p="http://schemas.microsoft.com/office/2006/metadata/properties" xmlns:ns2="056cea96-dd28-47b3-af23-a1f5a3b39357" targetNamespace="http://schemas.microsoft.com/office/2006/metadata/properties" ma:root="true" ma:fieldsID="0d90c3079279d4e4b84219fefb34a403" ns2:_="">
    <xsd:import namespace="056cea96-dd28-47b3-af23-a1f5a3b3935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cea96-dd28-47b3-af23-a1f5a3b3935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1C57DA-E590-4C7C-85FD-D4FC6B9418E7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056cea96-dd28-47b3-af23-a1f5a3b3935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7A181C-A63E-480F-91FF-0C2CC62E8C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F8A2F2-EA81-4921-81D6-0FBC3952F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6cea96-dd28-47b3-af23-a1f5a3b39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455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FuturaNo2D</vt:lpstr>
      <vt:lpstr>NimbusSanNovConSemBol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Leapaldt</dc:creator>
  <cp:lastModifiedBy>Kim Splett</cp:lastModifiedBy>
  <cp:revision>41</cp:revision>
  <dcterms:created xsi:type="dcterms:W3CDTF">2020-07-02T17:11:50Z</dcterms:created>
  <dcterms:modified xsi:type="dcterms:W3CDTF">2022-07-21T14:03:58Z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0x0101002B668617D244AC4BA1DF193AA98124A6</vt:lpwstr>
  </property>
  <property fmtid="{D5CDD505-2E9C-101B-9397-08002B2CF9AE}" pid="3" name="Order">
    <vt:r8>2100</vt:r8>
  </property>
</Properties>
</file>