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331" r:id="rId7"/>
    <p:sldId id="320" r:id="rId8"/>
    <p:sldId id="329" r:id="rId9"/>
    <p:sldId id="330" r:id="rId10"/>
    <p:sldId id="332" r:id="rId11"/>
    <p:sldId id="325" r:id="rId12"/>
    <p:sldId id="310" r:id="rId13"/>
    <p:sldId id="31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6EACB-1FC0-42D2-B849-FEAC88AF7832}" v="2" dt="2022-09-15T18:16:13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755532" y="2207849"/>
            <a:ext cx="106809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Century Site Improvements – Design Development</a:t>
            </a:r>
          </a:p>
          <a:p>
            <a:pPr algn="ctr"/>
            <a:r>
              <a:rPr lang="en-US" sz="2800" b="1" dirty="0"/>
              <a:t>September 19th,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66538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2457701"/>
            <a:ext cx="10517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to Approve the Century Site Improvements Design Development</a:t>
            </a:r>
          </a:p>
          <a:p>
            <a:r>
              <a:rPr lang="en-US" sz="2400" dirty="0"/>
              <a:t>     Submission as Presented with the Authorization </a:t>
            </a:r>
            <a:r>
              <a:rPr lang="en-US" sz="2400"/>
              <a:t>to Proceed </a:t>
            </a:r>
            <a:r>
              <a:rPr lang="en-US" sz="2400" dirty="0"/>
              <a:t>with Construction </a:t>
            </a:r>
          </a:p>
          <a:p>
            <a:r>
              <a:rPr lang="en-US" sz="2400" dirty="0"/>
              <a:t>     Documents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58843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3907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We’ll Review the Following: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Plan Review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Schedule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Construction Estimate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ACCC2-85A3-AE92-5433-B3480C42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04" y="311258"/>
            <a:ext cx="7726570" cy="6429354"/>
          </a:xfrm>
          <a:prstGeom prst="rect">
            <a:avLst/>
          </a:prstGeom>
        </p:spPr>
      </p:pic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71A36-7912-51D1-BE63-56995E6F2138}"/>
              </a:ext>
            </a:extLst>
          </p:cNvPr>
          <p:cNvSpPr txBox="1"/>
          <p:nvPr/>
        </p:nvSpPr>
        <p:spPr>
          <a:xfrm>
            <a:off x="147933" y="126592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Referendum Plan</a:t>
            </a:r>
          </a:p>
        </p:txBody>
      </p:sp>
    </p:spTree>
    <p:extLst>
      <p:ext uri="{BB962C8B-B14F-4D97-AF65-F5344CB8AC3E}">
        <p14:creationId xmlns:p14="http://schemas.microsoft.com/office/powerpoint/2010/main" val="39292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AFC5E-EC59-BE05-327E-9359B311E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37" y="65901"/>
            <a:ext cx="7257536" cy="67626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71A36-7912-51D1-BE63-56995E6F2138}"/>
              </a:ext>
            </a:extLst>
          </p:cNvPr>
          <p:cNvSpPr txBox="1"/>
          <p:nvPr/>
        </p:nvSpPr>
        <p:spPr>
          <a:xfrm>
            <a:off x="152400" y="123566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Plan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71A36-7912-51D1-BE63-56995E6F2138}"/>
              </a:ext>
            </a:extLst>
          </p:cNvPr>
          <p:cNvSpPr txBox="1"/>
          <p:nvPr/>
        </p:nvSpPr>
        <p:spPr>
          <a:xfrm>
            <a:off x="152401" y="125626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Plan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BE0CF-30A6-098A-1344-ADCA4D21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4" y="1703468"/>
            <a:ext cx="11354795" cy="42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71A36-7912-51D1-BE63-56995E6F2138}"/>
              </a:ext>
            </a:extLst>
          </p:cNvPr>
          <p:cNvSpPr txBox="1"/>
          <p:nvPr/>
        </p:nvSpPr>
        <p:spPr>
          <a:xfrm>
            <a:off x="168876" y="103624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Plan Review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3F12F-B6DC-5CF5-C351-F8C333C9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07" y="288290"/>
            <a:ext cx="6108356" cy="62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71A36-7912-51D1-BE63-56995E6F2138}"/>
              </a:ext>
            </a:extLst>
          </p:cNvPr>
          <p:cNvSpPr txBox="1"/>
          <p:nvPr/>
        </p:nvSpPr>
        <p:spPr>
          <a:xfrm>
            <a:off x="91217" y="150339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Plan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DC63F-D392-B327-1B63-AFA8F95C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31" y="84248"/>
            <a:ext cx="6679285" cy="66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10487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- Schedule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DBC93B-576B-3F1F-5128-4B20F27B4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47074"/>
              </p:ext>
            </p:extLst>
          </p:nvPr>
        </p:nvGraphicFramePr>
        <p:xfrm>
          <a:off x="1902940" y="1367496"/>
          <a:ext cx="8147222" cy="4123007"/>
        </p:xfrm>
        <a:graphic>
          <a:graphicData uri="http://schemas.openxmlformats.org/drawingml/2006/table">
            <a:tbl>
              <a:tblPr/>
              <a:tblGrid>
                <a:gridCol w="5251139">
                  <a:extLst>
                    <a:ext uri="{9D8B030D-6E8A-4147-A177-3AD203B41FA5}">
                      <a16:colId xmlns:a16="http://schemas.microsoft.com/office/drawing/2014/main" val="2502939716"/>
                    </a:ext>
                  </a:extLst>
                </a:gridCol>
                <a:gridCol w="859277">
                  <a:extLst>
                    <a:ext uri="{9D8B030D-6E8A-4147-A177-3AD203B41FA5}">
                      <a16:colId xmlns:a16="http://schemas.microsoft.com/office/drawing/2014/main" val="2050001601"/>
                    </a:ext>
                  </a:extLst>
                </a:gridCol>
                <a:gridCol w="1050228">
                  <a:extLst>
                    <a:ext uri="{9D8B030D-6E8A-4147-A177-3AD203B41FA5}">
                      <a16:colId xmlns:a16="http://schemas.microsoft.com/office/drawing/2014/main" val="3155669916"/>
                    </a:ext>
                  </a:extLst>
                </a:gridCol>
                <a:gridCol w="986578">
                  <a:extLst>
                    <a:ext uri="{9D8B030D-6E8A-4147-A177-3AD203B41FA5}">
                      <a16:colId xmlns:a16="http://schemas.microsoft.com/office/drawing/2014/main" val="310133229"/>
                    </a:ext>
                  </a:extLst>
                </a:gridCol>
              </a:tblGrid>
              <a:tr h="180795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Duration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57478"/>
                  </a:ext>
                </a:extLst>
              </a:tr>
              <a:tr h="2689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Century Site Improvements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8/18/23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54049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Preconstruction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11/23/21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28019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Schematic Design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3/21/22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6680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Design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3/22/22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463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User Group #1 - Elementary Parking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4/12/22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4/12/22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49399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Design Development Process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3/22/22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8/29/22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73172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ICS Budget / Schedule Preparation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8/30/22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9/5/22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11739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      DD Board Approval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9/19/22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9/19/22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5833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Construction Documents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9/6/22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8/18/23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90268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Construction Documents Process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9/6/22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12/19/22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53177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ICS Budget / Schedule Preparation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12/20/22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1/2/23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15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      CD Board Approval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1/2/23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1/2/23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38986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Bid Procurement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1/3/23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2/7/23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36208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      Bid Opening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Tue 2/7/23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Tue 2/7/23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3824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Plumbing Plan Review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1/3/23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2/13/23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77716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Critical Submittals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2/8/23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3/7/23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2985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Contract Procurement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2/8/23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3/21/23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18120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6/5/23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8/18/23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8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5565D6-D8C7-64E4-803B-93AFB6AA1B22}"/>
              </a:ext>
            </a:extLst>
          </p:cNvPr>
          <p:cNvSpPr txBox="1"/>
          <p:nvPr/>
        </p:nvSpPr>
        <p:spPr>
          <a:xfrm>
            <a:off x="129747" y="181152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mbusSanNovConSemBol" pitchFamily="2" charset="0"/>
              </a:rPr>
              <a:t>Estimate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CFE65-F9DB-B43E-48B3-0D31854C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18" y="365818"/>
            <a:ext cx="7199500" cy="63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1C57DA-E590-4C7C-85FD-D4FC6B9418E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056cea96-dd28-47b3-af23-a1f5a3b393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272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FuturaNo2D</vt:lpstr>
      <vt:lpstr>NimbusSanNovConSemBol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42</cp:revision>
  <dcterms:created xsi:type="dcterms:W3CDTF">2020-07-02T17:11:50Z</dcterms:created>
  <dcterms:modified xsi:type="dcterms:W3CDTF">2022-09-15T20:33:28Z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